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1.jpeg" ContentType="image/jpeg"/>
  <Override PartName="/ppt/media/image99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7.png" ContentType="image/png"/>
  <Override PartName="/ppt/media/image86.png" ContentType="image/png"/>
  <Override PartName="/ppt/media/image84.png" ContentType="image/png"/>
  <Override PartName="/ppt/media/image83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35.jpeg" ContentType="image/jpeg"/>
  <Override PartName="/ppt/media/image19.png" ContentType="image/png"/>
  <Override PartName="/ppt/media/image34.jpeg" ContentType="image/jpeg"/>
  <Override PartName="/ppt/media/image103.png" ContentType="image/png"/>
  <Override PartName="/ppt/media/image85.png" ContentType="image/png"/>
  <Override PartName="/ppt/media/image4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8.png" ContentType="image/png"/>
  <Override PartName="/ppt/media/image16.png" ContentType="image/png"/>
  <Override PartName="/ppt/media/image57.png" ContentType="image/png"/>
  <Override PartName="/ppt/media/image5.jpeg" ContentType="image/jpeg"/>
  <Override PartName="/ppt/media/image17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0.png" ContentType="image/png"/>
  <Override PartName="/ppt/media/image12.png" ContentType="image/png"/>
  <Override PartName="/ppt/media/image3.jpeg" ContentType="image/jpe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.jpeg" ContentType="image/jpeg"/>
  <Override PartName="/ppt/media/image67.png" ContentType="image/png"/>
  <Override PartName="/ppt/media/image43.png" ContentType="image/png"/>
  <Override PartName="/ppt/media/image68.png" ContentType="image/png"/>
  <Override PartName="/ppt/media/image102.jpeg" ContentType="image/jpeg"/>
  <Override PartName="/ppt/media/image44.png" ContentType="image/png"/>
  <Override PartName="/ppt/media/image22.jpeg" ContentType="image/jpeg"/>
  <Override PartName="/ppt/media/image69.png" ContentType="image/png"/>
  <Override PartName="/ppt/media/image47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59.png" ContentType="image/png"/>
  <Override PartName="/ppt/media/image60.png" ContentType="image/png"/>
  <Override PartName="/ppt/media/image61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2880" y="8280"/>
            <a:ext cx="9131760" cy="6845760"/>
          </a:xfrm>
          <a:prstGeom prst="rect">
            <a:avLst/>
          </a:prstGeom>
          <a:ln>
            <a:noFill/>
          </a:ln>
        </p:spPr>
      </p:pic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7308360" y="211680"/>
            <a:ext cx="1644120" cy="830160"/>
          </a:xfrm>
          <a:prstGeom prst="rect">
            <a:avLst/>
          </a:prstGeom>
          <a:ln>
            <a:noFill/>
          </a:ln>
        </p:spPr>
      </p:pic>
      <p:pic>
        <p:nvPicPr>
          <p:cNvPr id="2" name="Picture 2" descr=""/>
          <p:cNvPicPr/>
          <p:nvPr/>
        </p:nvPicPr>
        <p:blipFill>
          <a:blip r:embed="rId4"/>
          <a:stretch/>
        </p:blipFill>
        <p:spPr>
          <a:xfrm>
            <a:off x="-33120" y="-27720"/>
            <a:ext cx="9225000" cy="691560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6255360" y="6362640"/>
            <a:ext cx="1553040" cy="430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-36000" y="6747120"/>
            <a:ext cx="9178560" cy="109800"/>
          </a:xfrm>
          <a:prstGeom prst="rect">
            <a:avLst/>
          </a:prstGeom>
          <a:solidFill>
            <a:srgbClr val="457a9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Picture 4" descr=""/>
          <p:cNvPicPr/>
          <p:nvPr/>
        </p:nvPicPr>
        <p:blipFill>
          <a:blip r:embed="rId3"/>
          <a:stretch/>
        </p:blipFill>
        <p:spPr>
          <a:xfrm>
            <a:off x="7663320" y="5911560"/>
            <a:ext cx="1288800" cy="649440"/>
          </a:xfrm>
          <a:prstGeom prst="rect">
            <a:avLst/>
          </a:prstGeom>
          <a:ln>
            <a:noFill/>
          </a:ln>
        </p:spPr>
      </p:pic>
      <p:sp>
        <p:nvSpPr>
          <p:cNvPr id="44" name="CustomShape 2"/>
          <p:cNvSpPr/>
          <p:nvPr/>
        </p:nvSpPr>
        <p:spPr>
          <a:xfrm>
            <a:off x="360000" y="6491880"/>
            <a:ext cx="5855760" cy="23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" name="CustomShape 3"/>
          <p:cNvSpPr/>
          <p:nvPr/>
        </p:nvSpPr>
        <p:spPr>
          <a:xfrm>
            <a:off x="245880" y="558720"/>
            <a:ext cx="8624880" cy="41400"/>
          </a:xfrm>
          <a:prstGeom prst="rect">
            <a:avLst/>
          </a:prstGeom>
          <a:gradFill rotWithShape="0">
            <a:gsLst>
              <a:gs pos="0">
                <a:srgbClr val="326f8a"/>
              </a:gs>
              <a:gs pos="100000">
                <a:srgbClr val="ffffff"/>
              </a:gs>
            </a:gsLst>
            <a:lin ang="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jpeg"/><Relationship Id="rId6" Type="http://schemas.openxmlformats.org/officeDocument/2006/relationships/image" Target="../media/image102.jpeg"/><Relationship Id="rId7" Type="http://schemas.openxmlformats.org/officeDocument/2006/relationships/image" Target="../media/image103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37320" y="5058360"/>
            <a:ext cx="8621640" cy="105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Collective Magnetism in Long-Range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Ordered Structures of Magnetic Nanoparticles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37320" y="6335640"/>
            <a:ext cx="58557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Vertical Structure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160200" y="821880"/>
            <a:ext cx="6559920" cy="40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X-Ray &amp; (Polarized) Neutron Reflectometry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depth-resolved laterally averaged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electron, nuclear &amp; spin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943600" y="914400"/>
            <a:ext cx="2688120" cy="227664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5943600" y="3486240"/>
            <a:ext cx="2687400" cy="227592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548640" y="3474720"/>
            <a:ext cx="4837680" cy="101772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206640" y="3039480"/>
            <a:ext cx="5115240" cy="3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Model for Monolayer Samples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4"/>
          <a:stretch/>
        </p:blipFill>
        <p:spPr>
          <a:xfrm>
            <a:off x="3566160" y="822960"/>
            <a:ext cx="2134440" cy="182340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>
            <a:off x="274320" y="4754880"/>
            <a:ext cx="566388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fix particle properties with previous characterization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determine packing density &amp; layer roughness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estimate of interparticle spacing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76360" y="6076440"/>
            <a:ext cx="71258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 Burle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https://www.bornagainproject.org,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Quantitative Evaluation of Lateral Order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160200" y="821880"/>
            <a:ext cx="8722800" cy="40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GISAXS: Lateral order in monolayer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Paracrystal model of a square lattice simulated using BornAgain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182160" y="2699640"/>
            <a:ext cx="2688120" cy="227664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3294720" y="2882520"/>
            <a:ext cx="2688120" cy="136224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rcRect l="-2549" t="0" r="0" b="0"/>
          <a:stretch/>
        </p:blipFill>
        <p:spPr>
          <a:xfrm>
            <a:off x="6126480" y="2699640"/>
            <a:ext cx="2756520" cy="227664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2835000" y="4711320"/>
            <a:ext cx="3648240" cy="44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Magnetism in a Monolayer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1554480" y="365760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6263640" y="100584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4875840" y="3669840"/>
            <a:ext cx="2688480" cy="2277000"/>
          </a:xfrm>
          <a:prstGeom prst="rect">
            <a:avLst/>
          </a:prstGeom>
          <a:ln>
            <a:noFill/>
          </a:ln>
        </p:spPr>
      </p:pic>
      <p:sp>
        <p:nvSpPr>
          <p:cNvPr id="243" name="CustomShape 3"/>
          <p:cNvSpPr/>
          <p:nvPr/>
        </p:nvSpPr>
        <p:spPr>
          <a:xfrm>
            <a:off x="576360" y="6076440"/>
            <a:ext cx="71258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V. Russier,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J. Appl. Phys.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89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1287-1294.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3328560" y="1002600"/>
            <a:ext cx="2691720" cy="2280240"/>
          </a:xfrm>
          <a:prstGeom prst="rect">
            <a:avLst/>
          </a:prstGeom>
          <a:ln>
            <a:noFill/>
          </a:ln>
        </p:spPr>
      </p:pic>
      <p:sp>
        <p:nvSpPr>
          <p:cNvPr id="245" name="CustomShape 4"/>
          <p:cNvSpPr/>
          <p:nvPr/>
        </p:nvSpPr>
        <p:spPr>
          <a:xfrm>
            <a:off x="3749040" y="914400"/>
            <a:ext cx="511524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Ground state of dipolar interacting magnetic moments on a square lattice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super antiferromagnetic</a:t>
            </a:r>
            <a:r>
              <a:rPr b="0" lang="en-US" sz="1800" spc="-1" strike="noStrike" baseline="33000">
                <a:solidFill>
                  <a:srgbClr val="2b586c"/>
                </a:solidFill>
                <a:latin typeface="Arial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5"/>
          <a:stretch/>
        </p:blipFill>
        <p:spPr>
          <a:xfrm>
            <a:off x="411480" y="91440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6"/>
          <a:stretch/>
        </p:blipFill>
        <p:spPr>
          <a:xfrm>
            <a:off x="411480" y="914400"/>
            <a:ext cx="2695320" cy="228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Extension to Double 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160200" y="821880"/>
            <a:ext cx="6559920" cy="40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Double layers prepared by sequential drop-casting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+ add non-magnetic PMMA spacer by spin-coating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rcRect l="0" t="27937" r="0" b="0"/>
          <a:stretch/>
        </p:blipFill>
        <p:spPr>
          <a:xfrm>
            <a:off x="914400" y="2197440"/>
            <a:ext cx="7215840" cy="109152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6613920" y="731520"/>
            <a:ext cx="2430000" cy="136296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139320" y="3621960"/>
            <a:ext cx="2686680" cy="227700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4"/>
          <a:stretch/>
        </p:blipFill>
        <p:spPr>
          <a:xfrm>
            <a:off x="3212280" y="3621960"/>
            <a:ext cx="2686680" cy="227700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5"/>
          <a:stretch/>
        </p:blipFill>
        <p:spPr>
          <a:xfrm>
            <a:off x="6309360" y="3621960"/>
            <a:ext cx="2686680" cy="227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5" dur="indefinite" restart="never" nodeType="tmRoot">
          <p:childTnLst>
            <p:seq>
              <p:cTn id="1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Search for Dipolar Interlayer Coupling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198000" y="3593880"/>
            <a:ext cx="5828400" cy="19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Simulate model extending monolayer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separation of peak maxima allows differentiation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of FM &amp; AFM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367560" y="4257720"/>
            <a:ext cx="5385960" cy="181980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6217920" y="332352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3"/>
          <a:srcRect l="38326" t="27937" r="52388" b="25323"/>
          <a:stretch/>
        </p:blipFill>
        <p:spPr>
          <a:xfrm>
            <a:off x="876960" y="914400"/>
            <a:ext cx="491760" cy="52488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4"/>
          <a:stretch/>
        </p:blipFill>
        <p:spPr>
          <a:xfrm>
            <a:off x="1463040" y="914400"/>
            <a:ext cx="2686680" cy="2277000"/>
          </a:xfrm>
          <a:prstGeom prst="rect">
            <a:avLst/>
          </a:prstGeom>
          <a:ln>
            <a:noFill/>
          </a:ln>
        </p:spPr>
      </p:pic>
      <p:sp>
        <p:nvSpPr>
          <p:cNvPr id="263" name="CustomShape 4"/>
          <p:cNvSpPr/>
          <p:nvPr/>
        </p:nvSpPr>
        <p:spPr>
          <a:xfrm>
            <a:off x="1737360" y="5320440"/>
            <a:ext cx="911520" cy="22572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"/>
          <p:cNvSpPr/>
          <p:nvPr/>
        </p:nvSpPr>
        <p:spPr>
          <a:xfrm>
            <a:off x="1737720" y="4799880"/>
            <a:ext cx="911520" cy="22572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6"/>
          <p:cNvSpPr/>
          <p:nvPr/>
        </p:nvSpPr>
        <p:spPr>
          <a:xfrm>
            <a:off x="1738080" y="4807800"/>
            <a:ext cx="911520" cy="22572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2541" y="159"/>
                </a:moveTo>
                <a:lnTo>
                  <a:pt x="636" y="159"/>
                </a:lnTo>
                <a:lnTo>
                  <a:pt x="636" y="0"/>
                </a:lnTo>
                <a:lnTo>
                  <a:pt x="0" y="318"/>
                </a:lnTo>
                <a:lnTo>
                  <a:pt x="636" y="636"/>
                </a:lnTo>
                <a:lnTo>
                  <a:pt x="636" y="477"/>
                </a:lnTo>
                <a:lnTo>
                  <a:pt x="2541" y="477"/>
                </a:lnTo>
                <a:lnTo>
                  <a:pt x="2541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" descr=""/>
          <p:cNvPicPr/>
          <p:nvPr/>
        </p:nvPicPr>
        <p:blipFill>
          <a:blip r:embed="rId5"/>
          <a:stretch/>
        </p:blipFill>
        <p:spPr>
          <a:xfrm>
            <a:off x="6217920" y="822960"/>
            <a:ext cx="2651400" cy="225684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6"/>
          <a:stretch/>
        </p:blipFill>
        <p:spPr>
          <a:xfrm>
            <a:off x="6217920" y="822960"/>
            <a:ext cx="2652480" cy="225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Summary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160200" y="821880"/>
            <a:ext cx="879552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Unbiased study of collective magnetism in nanostructures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Developed superball form factor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Opposed to theory: no strong signal of super antiferromagnetism in square arrays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Double layers of magnetic nanoparticles: no strong dipolar interlayer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4728240" y="1869480"/>
            <a:ext cx="718560" cy="41292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3828600" y="1956240"/>
            <a:ext cx="720000" cy="3304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5623560" y="16459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2906640" y="1855080"/>
            <a:ext cx="718560" cy="4420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5"/>
          <a:srcRect l="24644" t="0" r="18841" b="0"/>
          <a:stretch/>
        </p:blipFill>
        <p:spPr>
          <a:xfrm>
            <a:off x="3720600" y="1280160"/>
            <a:ext cx="329040" cy="32796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6"/>
          <a:srcRect l="0" t="23962" r="0" b="0"/>
          <a:stretch/>
        </p:blipFill>
        <p:spPr>
          <a:xfrm>
            <a:off x="4907160" y="1318680"/>
            <a:ext cx="704160" cy="297360"/>
          </a:xfrm>
          <a:prstGeom prst="rect">
            <a:avLst/>
          </a:prstGeom>
          <a:ln>
            <a:noFill/>
          </a:ln>
        </p:spPr>
      </p:pic>
      <p:sp>
        <p:nvSpPr>
          <p:cNvPr id="277" name="CustomShape 4"/>
          <p:cNvSpPr/>
          <p:nvPr/>
        </p:nvSpPr>
        <p:spPr>
          <a:xfrm>
            <a:off x="4448160" y="1423440"/>
            <a:ext cx="232200" cy="532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7"/>
          <a:srcRect l="0" t="27937" r="0" b="23811"/>
          <a:stretch/>
        </p:blipFill>
        <p:spPr>
          <a:xfrm>
            <a:off x="2086200" y="5577840"/>
            <a:ext cx="5439600" cy="5461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8"/>
          <a:stretch/>
        </p:blipFill>
        <p:spPr>
          <a:xfrm>
            <a:off x="3380040" y="4297680"/>
            <a:ext cx="2777040" cy="58320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9"/>
          <a:srcRect l="0" t="48063" r="55852" b="11843"/>
          <a:stretch/>
        </p:blipFill>
        <p:spPr>
          <a:xfrm>
            <a:off x="4183920" y="2886840"/>
            <a:ext cx="1094760" cy="84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3" dur="indefinite" restart="never" nodeType="tmRoot">
          <p:childTnLst>
            <p:seq>
              <p:cTn id="2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Outlook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60200" y="821880"/>
            <a:ext cx="8429760" cy="49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Vary nanoparticle material / shape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single-particle properties &amp; directional interaction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Control orientational alignment of monolayers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enhance long-range order &amp; study macroscopic anisotropic properties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Locally resolve magnetic ground state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e.g.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by electron holography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Vary nanoparticles &amp; interlayer spacing material in double 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study combination of physical properties in hybrid materials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473480" y="3191400"/>
            <a:ext cx="2662200" cy="228852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4993200" y="3191400"/>
            <a:ext cx="2657880" cy="229212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1472040" y="3191400"/>
            <a:ext cx="2662200" cy="228852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4992480" y="3191400"/>
            <a:ext cx="2662200" cy="228852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tretch/>
        </p:blipFill>
        <p:spPr>
          <a:xfrm>
            <a:off x="2943360" y="3191400"/>
            <a:ext cx="3575160" cy="229248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576360" y="5897880"/>
            <a:ext cx="71258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M. Varón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Sci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. Rep.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1-5.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Acknowledgements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67760" y="643680"/>
            <a:ext cx="2547720" cy="174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Sabrina Disch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Sanjay Mathur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Uwe Ruschewitz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Roitsch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93" name="Picture 2" descr=""/>
          <p:cNvPicPr/>
          <p:nvPr/>
        </p:nvPicPr>
        <p:blipFill>
          <a:blip r:embed="rId1"/>
          <a:stretch/>
        </p:blipFill>
        <p:spPr>
          <a:xfrm>
            <a:off x="2909520" y="5561280"/>
            <a:ext cx="1557000" cy="718920"/>
          </a:xfrm>
          <a:prstGeom prst="rect">
            <a:avLst/>
          </a:prstGeom>
          <a:ln>
            <a:noFill/>
          </a:ln>
        </p:spPr>
      </p:pic>
      <p:sp>
        <p:nvSpPr>
          <p:cNvPr id="294" name="CustomShape 4"/>
          <p:cNvSpPr/>
          <p:nvPr/>
        </p:nvSpPr>
        <p:spPr>
          <a:xfrm>
            <a:off x="167760" y="1668240"/>
            <a:ext cx="2747160" cy="470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Maria Hentschel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Flore Mees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Dominika Zákutná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Yannic Falke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Daniel Stadler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Ali Al Mawla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Kevin Graef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Carsten Hackler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Annette Schmidt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&amp; her workgroup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Emmanuel Kentzinger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Michael Smik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Dirk Honecker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Thomas Saerbeck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Alexei Vorobiev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Gunnar Pálsson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Anton Devishvili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Mattauch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Alexandros Koutsioumpas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2758320" y="1664280"/>
            <a:ext cx="3357000" cy="470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Christian Tobeck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Markus Krüger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Rajitha Ravithas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Anne Hansen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Wolfgang Tremel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Kristina Wichmann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Eugen Schechtel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Daniel Nižňanský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Viktor Klippert &amp; the workshop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Verband der Chemischen Industrie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4613760" y="5545440"/>
            <a:ext cx="845640" cy="73692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3"/>
          <a:stretch/>
        </p:blipFill>
        <p:spPr>
          <a:xfrm>
            <a:off x="2943360" y="4917600"/>
            <a:ext cx="914760" cy="5418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4"/>
          <a:stretch/>
        </p:blipFill>
        <p:spPr>
          <a:xfrm>
            <a:off x="5561280" y="5469840"/>
            <a:ext cx="1178280" cy="48960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5"/>
          <a:stretch/>
        </p:blipFill>
        <p:spPr>
          <a:xfrm>
            <a:off x="5561280" y="5912640"/>
            <a:ext cx="1119600" cy="41256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6"/>
          <a:srcRect l="6446" t="10743" r="13424" b="14063"/>
          <a:stretch/>
        </p:blipFill>
        <p:spPr>
          <a:xfrm>
            <a:off x="4663440" y="731880"/>
            <a:ext cx="4108320" cy="230796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7"/>
          <a:stretch/>
        </p:blipFill>
        <p:spPr>
          <a:xfrm>
            <a:off x="6711120" y="5466960"/>
            <a:ext cx="910080" cy="91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3" dur="indefinite" restart="never" nodeType="tmRoot">
          <p:childTnLst>
            <p:seq>
              <p:cTn id="2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58FFA0F3-85A4-4F17-A687-B6F2C5F1E536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668880" y="-7920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Introduction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60200" y="821880"/>
            <a:ext cx="8700120" cy="502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Nanotechnology presents great potential for breakthroughs in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medicine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energy production/storage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[2]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electronics &amp; information technology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Self-assembly 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fabricate nanostructured devices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being precise, flexible in material choice &amp; having a low production cost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Magnetic Nanoparticles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e.g.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for bit-patterned high-density magnetic recording media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[3]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requires understanding of interparticle interaction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576360" y="5897160"/>
            <a:ext cx="71258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J.-H. Lee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Nat. Nanotechnol.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418-422.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D. J. Garfield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al., Nat. Photonics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402-407.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Z. Meng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Nanoscale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2017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731-738.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6126480" y="1828800"/>
            <a:ext cx="176400" cy="17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6"/>
          <p:cNvSpPr/>
          <p:nvPr/>
        </p:nvSpPr>
        <p:spPr>
          <a:xfrm>
            <a:off x="6217920" y="1188720"/>
            <a:ext cx="816480" cy="17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7680960" y="1371600"/>
            <a:ext cx="1274040" cy="127404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6406200" y="4020840"/>
            <a:ext cx="1817280" cy="1824840"/>
          </a:xfrm>
          <a:prstGeom prst="rect">
            <a:avLst/>
          </a:prstGeom>
          <a:ln>
            <a:noFill/>
          </a:ln>
        </p:spPr>
      </p:pic>
      <p:sp>
        <p:nvSpPr>
          <p:cNvPr id="94" name="CustomShape 7"/>
          <p:cNvSpPr/>
          <p:nvPr/>
        </p:nvSpPr>
        <p:spPr>
          <a:xfrm>
            <a:off x="7132320" y="3931920"/>
            <a:ext cx="1091160" cy="4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8"/>
          <p:cNvSpPr/>
          <p:nvPr/>
        </p:nvSpPr>
        <p:spPr>
          <a:xfrm>
            <a:off x="7342560" y="4374000"/>
            <a:ext cx="216360" cy="174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9"/>
          <p:cNvSpPr/>
          <p:nvPr/>
        </p:nvSpPr>
        <p:spPr>
          <a:xfrm>
            <a:off x="7727040" y="4308840"/>
            <a:ext cx="216360" cy="174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4114800" y="1472040"/>
            <a:ext cx="2023560" cy="12837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rcRect l="29396" t="20756" r="26430" b="23820"/>
          <a:stretch/>
        </p:blipFill>
        <p:spPr>
          <a:xfrm>
            <a:off x="6145920" y="1052280"/>
            <a:ext cx="1442880" cy="192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F10B60D0-DCFD-404E-A68A-91E764088ACF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68880" y="-7920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Concept &amp; Exp. Methods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rcRect l="24644" t="0" r="18841" b="0"/>
          <a:stretch/>
        </p:blipFill>
        <p:spPr>
          <a:xfrm>
            <a:off x="1181880" y="822240"/>
            <a:ext cx="1277280" cy="127116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rcRect l="0" t="23962" r="0" b="0"/>
          <a:stretch/>
        </p:blipFill>
        <p:spPr>
          <a:xfrm>
            <a:off x="5730480" y="969840"/>
            <a:ext cx="2712960" cy="115452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3970800" y="1371600"/>
            <a:ext cx="904680" cy="2188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4"/>
          <p:cNvSpPr/>
          <p:nvPr/>
        </p:nvSpPr>
        <p:spPr>
          <a:xfrm>
            <a:off x="236520" y="2194560"/>
            <a:ext cx="345096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Individual NP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5162400" y="2194560"/>
            <a:ext cx="345096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Collective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164520" y="4500000"/>
            <a:ext cx="4419000" cy="16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Electron Microscopy (TEM / EDX)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X-Ray Diffraction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Small Angle X-Ray / Neutron Scattering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Vibrating Sample Magnetometry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7"/>
          <p:cNvSpPr/>
          <p:nvPr/>
        </p:nvSpPr>
        <p:spPr>
          <a:xfrm>
            <a:off x="4752000" y="4464000"/>
            <a:ext cx="4564080" cy="13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Scanning Electron Microscopy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X-Ray Reflectometry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(Polarized) Neutron Reflectometry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Grazing-Incidence Small-Angle X-Ray / Neutron Scattering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8"/>
          <p:cNvSpPr/>
          <p:nvPr/>
        </p:nvSpPr>
        <p:spPr>
          <a:xfrm>
            <a:off x="164520" y="2568960"/>
            <a:ext cx="4106880" cy="16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Nanoparticle Shape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Crystal Structure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Elemental Composition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Size &amp; Size Distribution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Non-interacting magnetic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9"/>
          <p:cNvSpPr/>
          <p:nvPr/>
        </p:nvSpPr>
        <p:spPr>
          <a:xfrm>
            <a:off x="4824000" y="2569320"/>
            <a:ext cx="4106880" cy="16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Lateral order</a:t>
            </a: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Vertical structure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Dipolar Interaction effects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10"/>
          <p:cNvSpPr/>
          <p:nvPr/>
        </p:nvSpPr>
        <p:spPr>
          <a:xfrm>
            <a:off x="2782080" y="4150800"/>
            <a:ext cx="345096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Experimental Methods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49AAF3C4-6AB1-4853-BF72-DF7F3FF5151D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68880" y="-7920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Self-Assembled Nanostructures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4752000" y="2806560"/>
            <a:ext cx="1820520" cy="105228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2488320" y="3024720"/>
            <a:ext cx="1820520" cy="8420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7004880" y="2243520"/>
            <a:ext cx="1820520" cy="18205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166320" y="2769840"/>
            <a:ext cx="1820520" cy="112572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238320" y="1974960"/>
            <a:ext cx="200340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Loosely-Packed Nanospheres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2648880" y="1975320"/>
            <a:ext cx="158796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Monolayers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4826880" y="1975680"/>
            <a:ext cx="182052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Double 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6880320" y="1976040"/>
            <a:ext cx="218340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Colloidal Crystals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7"/>
          <p:cNvSpPr/>
          <p:nvPr/>
        </p:nvSpPr>
        <p:spPr>
          <a:xfrm>
            <a:off x="822960" y="1118880"/>
            <a:ext cx="3377880" cy="33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spherically &amp; cubically shaped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8"/>
          <p:cNvSpPr/>
          <p:nvPr/>
        </p:nvSpPr>
        <p:spPr>
          <a:xfrm>
            <a:off x="3708000" y="587160"/>
            <a:ext cx="177084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Nanoparticles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9"/>
          <p:cNvSpPr/>
          <p:nvPr/>
        </p:nvSpPr>
        <p:spPr>
          <a:xfrm>
            <a:off x="5720760" y="1336320"/>
            <a:ext cx="2777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Fe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DejaVu Sans"/>
              </a:rPr>
              <a:t>3-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δ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4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 &amp; CoFe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2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5"/>
          <a:srcRect l="34998" t="28781" r="34623" b="17872"/>
          <a:stretch/>
        </p:blipFill>
        <p:spPr>
          <a:xfrm>
            <a:off x="2560320" y="1481400"/>
            <a:ext cx="451800" cy="4334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6"/>
          <a:srcRect l="37995" t="32000" r="38999" b="25327"/>
          <a:stretch/>
        </p:blipFill>
        <p:spPr>
          <a:xfrm>
            <a:off x="2011680" y="1444680"/>
            <a:ext cx="451800" cy="47016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7"/>
          <a:stretch/>
        </p:blipFill>
        <p:spPr>
          <a:xfrm>
            <a:off x="36720" y="3940920"/>
            <a:ext cx="2179800" cy="184860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8"/>
          <a:stretch/>
        </p:blipFill>
        <p:spPr>
          <a:xfrm>
            <a:off x="2329560" y="3940920"/>
            <a:ext cx="2164320" cy="18442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9"/>
          <a:stretch/>
        </p:blipFill>
        <p:spPr>
          <a:xfrm>
            <a:off x="4608720" y="3940920"/>
            <a:ext cx="2173320" cy="184428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10"/>
          <a:stretch/>
        </p:blipFill>
        <p:spPr>
          <a:xfrm>
            <a:off x="6893280" y="3940920"/>
            <a:ext cx="2173320" cy="184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869640" y="1269720"/>
            <a:ext cx="2104560" cy="487800"/>
          </a:xfrm>
          <a:custGeom>
            <a:avLst/>
            <a:gdLst/>
            <a:ahLst/>
            <a:rect l="l" t="t" r="r" b="b"/>
            <a:pathLst>
              <a:path w="5863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5523" y="2033"/>
                </a:lnTo>
                <a:cubicBezTo>
                  <a:pt x="5692" y="2033"/>
                  <a:pt x="5862" y="1863"/>
                  <a:pt x="5862" y="1694"/>
                </a:cubicBezTo>
                <a:lnTo>
                  <a:pt x="5862" y="338"/>
                </a:lnTo>
                <a:cubicBezTo>
                  <a:pt x="5862" y="169"/>
                  <a:pt x="5692" y="0"/>
                  <a:pt x="5523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1097280" y="1269360"/>
            <a:ext cx="1731960" cy="488160"/>
          </a:xfrm>
          <a:custGeom>
            <a:avLst/>
            <a:gdLst/>
            <a:ahLst/>
            <a:rect l="l" t="t" r="r" b="b"/>
            <a:pathLst>
              <a:path w="4827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4488" y="2033"/>
                </a:lnTo>
                <a:cubicBezTo>
                  <a:pt x="4657" y="2033"/>
                  <a:pt x="4826" y="1863"/>
                  <a:pt x="4826" y="1694"/>
                </a:cubicBezTo>
                <a:lnTo>
                  <a:pt x="4826" y="338"/>
                </a:lnTo>
                <a:cubicBezTo>
                  <a:pt x="4826" y="169"/>
                  <a:pt x="4657" y="0"/>
                  <a:pt x="448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576360" y="5680440"/>
            <a:ext cx="7125840" cy="95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T. Hyeon,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ChemComm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927–934.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Sci. Technol. Adv. Matter,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1–9.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N. Bao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Chem. Mater.,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3458–3468.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[4]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ACS Nano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7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7132-7144.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[5]        L. Wu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 Lett.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3395-3399.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Synthesis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rcRect l="9222" t="30250" r="7580" b="22660"/>
          <a:stretch/>
        </p:blipFill>
        <p:spPr>
          <a:xfrm rot="5400000">
            <a:off x="6021360" y="2497320"/>
            <a:ext cx="4014720" cy="127152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2214000" y="2466000"/>
            <a:ext cx="786240" cy="124092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201240" y="822960"/>
            <a:ext cx="6559920" cy="23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by heating up method iron/cobalt-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7"/>
          <p:cNvSpPr/>
          <p:nvPr/>
        </p:nvSpPr>
        <p:spPr>
          <a:xfrm>
            <a:off x="950400" y="1305360"/>
            <a:ext cx="2097720" cy="5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Oleates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8"/>
          <p:cNvSpPr/>
          <p:nvPr/>
        </p:nvSpPr>
        <p:spPr>
          <a:xfrm>
            <a:off x="3876480" y="1307520"/>
            <a:ext cx="2097720" cy="5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Acetylacetonates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9"/>
          <p:cNvSpPr/>
          <p:nvPr/>
        </p:nvSpPr>
        <p:spPr>
          <a:xfrm>
            <a:off x="731520" y="8010000"/>
            <a:ext cx="6559920" cy="23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following 2 routes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oleates in 1-octadecene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core/shell structure: 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oxidizes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precise control of size &amp; morphology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~5% attainable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reduced magnetization even after full oxidation due to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topotaxial oxidation &amp; formation of anti-phase boundaries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acetylacetonates in dibenzyl ether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inverse spinel phase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typically in order of 10 ~ 15%</a:t>
            </a:r>
            <a:endParaRPr b="0" lang="en-US" sz="1800" spc="-1" strike="noStrike">
              <a:latin typeface="Arial"/>
            </a:endParaRPr>
          </a:p>
          <a:p>
            <a:pPr marL="343440" indent="-330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10"/>
          <p:cNvSpPr/>
          <p:nvPr/>
        </p:nvSpPr>
        <p:spPr>
          <a:xfrm>
            <a:off x="365760" y="1920240"/>
            <a:ext cx="30124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0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oxidizing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11"/>
          <p:cNvSpPr/>
          <p:nvPr/>
        </p:nvSpPr>
        <p:spPr>
          <a:xfrm>
            <a:off x="3657600" y="1920240"/>
            <a:ext cx="2829600" cy="14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0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single inverse spinel phase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3" name="CustomShape 12"/>
          <p:cNvSpPr/>
          <p:nvPr/>
        </p:nvSpPr>
        <p:spPr>
          <a:xfrm>
            <a:off x="365760" y="3749040"/>
            <a:ext cx="3012480" cy="12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core-shell structure and/or anti-phase boundaries  → reduced magnetic moment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&lt; 10%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13"/>
          <p:cNvSpPr/>
          <p:nvPr/>
        </p:nvSpPr>
        <p:spPr>
          <a:xfrm>
            <a:off x="3657600" y="3715560"/>
            <a:ext cx="2829600" cy="14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10% - 15%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14"/>
          <p:cNvSpPr/>
          <p:nvPr/>
        </p:nvSpPr>
        <p:spPr>
          <a:xfrm>
            <a:off x="2060640" y="2740320"/>
            <a:ext cx="1001880" cy="681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1904040" y="2740320"/>
            <a:ext cx="1302480" cy="7308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4"/>
          <a:stretch/>
        </p:blipFill>
        <p:spPr>
          <a:xfrm>
            <a:off x="5144040" y="2740320"/>
            <a:ext cx="1303560" cy="7275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5"/>
          <a:stretch/>
        </p:blipFill>
        <p:spPr>
          <a:xfrm>
            <a:off x="681840" y="265176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6"/>
          <a:stretch/>
        </p:blipFill>
        <p:spPr>
          <a:xfrm>
            <a:off x="3938760" y="2651760"/>
            <a:ext cx="915840" cy="91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Structural Characterization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889200" y="1365840"/>
            <a:ext cx="2523600" cy="22770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624960" y="397872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4916160" y="136260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tretch/>
        </p:blipFill>
        <p:spPr>
          <a:xfrm>
            <a:off x="4942080" y="3972600"/>
            <a:ext cx="2688480" cy="227700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854280" y="822960"/>
            <a:ext cx="259812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Particle Morphology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4989600" y="822960"/>
            <a:ext cx="286056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Crystal Structure &amp;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5097600" y="3594960"/>
            <a:ext cx="286056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Cobalt-to-Iron Ratio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Small-Angle Scattering - Superball Form Factor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228600" y="4365720"/>
            <a:ext cx="34887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6309360" y="733680"/>
            <a:ext cx="2688120" cy="2276640"/>
          </a:xfrm>
          <a:prstGeom prst="rect">
            <a:avLst/>
          </a:prstGeom>
          <a:ln>
            <a:noFill/>
          </a:ln>
        </p:spPr>
      </p:pic>
      <p:grpSp>
        <p:nvGrpSpPr>
          <p:cNvPr id="163" name="Group 4"/>
          <p:cNvGrpSpPr/>
          <p:nvPr/>
        </p:nvGrpSpPr>
        <p:grpSpPr>
          <a:xfrm>
            <a:off x="2103480" y="2426400"/>
            <a:ext cx="2208600" cy="266760"/>
            <a:chOff x="2103480" y="2426400"/>
            <a:chExt cx="2208600" cy="266760"/>
          </a:xfrm>
        </p:grpSpPr>
        <p:sp>
          <p:nvSpPr>
            <p:cNvPr id="164" name="CustomShape 5"/>
            <p:cNvSpPr/>
            <p:nvPr/>
          </p:nvSpPr>
          <p:spPr>
            <a:xfrm>
              <a:off x="2103480" y="2426400"/>
              <a:ext cx="2208240" cy="265320"/>
            </a:xfrm>
            <a:custGeom>
              <a:avLst/>
              <a:gdLst/>
              <a:ahLst/>
              <a:rect l="l" t="t" r="r" b="b"/>
              <a:pathLst>
                <a:path w="6154" h="757">
                  <a:moveTo>
                    <a:pt x="3076" y="756"/>
                  </a:moveTo>
                  <a:lnTo>
                    <a:pt x="0" y="756"/>
                  </a:lnTo>
                  <a:lnTo>
                    <a:pt x="0" y="0"/>
                  </a:lnTo>
                  <a:lnTo>
                    <a:pt x="6153" y="0"/>
                  </a:lnTo>
                  <a:lnTo>
                    <a:pt x="6153" y="756"/>
                  </a:lnTo>
                  <a:lnTo>
                    <a:pt x="3076" y="756"/>
                  </a:lnTo>
                </a:path>
              </a:pathLst>
            </a:custGeom>
            <a:solidFill>
              <a:srgbClr val="ffffff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6"/>
            <p:cNvSpPr/>
            <p:nvPr/>
          </p:nvSpPr>
          <p:spPr>
            <a:xfrm>
              <a:off x="2107080" y="2531160"/>
              <a:ext cx="122400" cy="112320"/>
            </a:xfrm>
            <a:custGeom>
              <a:avLst/>
              <a:gdLst/>
              <a:ahLst/>
              <a:rect l="l" t="t" r="r" b="b"/>
              <a:pathLst>
                <a:path w="360" h="332">
                  <a:moveTo>
                    <a:pt x="210" y="162"/>
                  </a:moveTo>
                  <a:lnTo>
                    <a:pt x="359" y="0"/>
                  </a:lnTo>
                  <a:lnTo>
                    <a:pt x="297" y="0"/>
                  </a:lnTo>
                  <a:lnTo>
                    <a:pt x="192" y="121"/>
                  </a:lnTo>
                  <a:lnTo>
                    <a:pt x="135" y="0"/>
                  </a:lnTo>
                  <a:lnTo>
                    <a:pt x="76" y="0"/>
                  </a:lnTo>
                  <a:lnTo>
                    <a:pt x="151" y="162"/>
                  </a:lnTo>
                  <a:lnTo>
                    <a:pt x="0" y="331"/>
                  </a:lnTo>
                  <a:lnTo>
                    <a:pt x="62" y="331"/>
                  </a:lnTo>
                  <a:lnTo>
                    <a:pt x="173" y="204"/>
                  </a:lnTo>
                  <a:lnTo>
                    <a:pt x="229" y="331"/>
                  </a:lnTo>
                  <a:lnTo>
                    <a:pt x="288" y="331"/>
                  </a:lnTo>
                  <a:lnTo>
                    <a:pt x="210" y="162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7"/>
            <p:cNvSpPr/>
            <p:nvPr/>
          </p:nvSpPr>
          <p:spPr>
            <a:xfrm>
              <a:off x="2244960" y="2426760"/>
              <a:ext cx="80280" cy="12240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5" y="285"/>
                    <a:pt x="71" y="267"/>
                    <a:pt x="115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9" y="29"/>
                  </a:cubicBezTo>
                  <a:cubicBezTo>
                    <a:pt x="187" y="9"/>
                    <a:pt x="161" y="0"/>
                    <a:pt x="127" y="0"/>
                  </a:cubicBezTo>
                  <a:cubicBezTo>
                    <a:pt x="81" y="0"/>
                    <a:pt x="48" y="16"/>
                    <a:pt x="27" y="47"/>
                  </a:cubicBezTo>
                  <a:cubicBezTo>
                    <a:pt x="14" y="67"/>
                    <a:pt x="9" y="88"/>
                    <a:pt x="9" y="124"/>
                  </a:cubicBezTo>
                  <a:lnTo>
                    <a:pt x="53" y="124"/>
                  </a:lnTo>
                  <a:cubicBezTo>
                    <a:pt x="55" y="101"/>
                    <a:pt x="58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8" y="177"/>
                  </a:cubicBezTo>
                  <a:lnTo>
                    <a:pt x="101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8"/>
            <p:cNvSpPr/>
            <p:nvPr/>
          </p:nvSpPr>
          <p:spPr>
            <a:xfrm>
              <a:off x="2341440" y="2458080"/>
              <a:ext cx="99000" cy="1299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3" y="239"/>
                  </a:lnTo>
                  <a:cubicBezTo>
                    <a:pt x="89" y="270"/>
                    <a:pt x="109" y="285"/>
                    <a:pt x="145" y="285"/>
                  </a:cubicBezTo>
                  <a:cubicBezTo>
                    <a:pt x="184" y="285"/>
                    <a:pt x="223" y="266"/>
                    <a:pt x="249" y="234"/>
                  </a:cubicBezTo>
                  <a:cubicBezTo>
                    <a:pt x="276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1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0" y="168"/>
                    <a:pt x="226" y="194"/>
                  </a:cubicBezTo>
                  <a:cubicBezTo>
                    <a:pt x="207" y="229"/>
                    <a:pt x="183" y="245"/>
                    <a:pt x="150" y="245"/>
                  </a:cubicBezTo>
                  <a:cubicBezTo>
                    <a:pt x="112" y="245"/>
                    <a:pt x="89" y="220"/>
                    <a:pt x="89" y="180"/>
                  </a:cubicBezTo>
                  <a:cubicBezTo>
                    <a:pt x="89" y="149"/>
                    <a:pt x="98" y="116"/>
                    <a:pt x="112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9"/>
            <p:cNvSpPr/>
            <p:nvPr/>
          </p:nvSpPr>
          <p:spPr>
            <a:xfrm>
              <a:off x="2519640" y="2541960"/>
              <a:ext cx="103680" cy="103680"/>
            </a:xfrm>
            <a:custGeom>
              <a:avLst/>
              <a:gdLst/>
              <a:ahLst/>
              <a:rect l="l" t="t" r="r" b="b"/>
              <a:pathLst>
                <a:path w="308" h="308">
                  <a:moveTo>
                    <a:pt x="307" y="131"/>
                  </a:moveTo>
                  <a:lnTo>
                    <a:pt x="176" y="131"/>
                  </a:lnTo>
                  <a:lnTo>
                    <a:pt x="176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6" y="307"/>
                  </a:lnTo>
                  <a:lnTo>
                    <a:pt x="176" y="176"/>
                  </a:lnTo>
                  <a:lnTo>
                    <a:pt x="307" y="176"/>
                  </a:lnTo>
                  <a:lnTo>
                    <a:pt x="307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10"/>
            <p:cNvSpPr/>
            <p:nvPr/>
          </p:nvSpPr>
          <p:spPr>
            <a:xfrm>
              <a:off x="2693880" y="2531160"/>
              <a:ext cx="126000" cy="162000"/>
            </a:xfrm>
            <a:custGeom>
              <a:avLst/>
              <a:gdLst/>
              <a:ahLst/>
              <a:rect l="l" t="t" r="r" b="b"/>
              <a:pathLst>
                <a:path w="370" h="470">
                  <a:moveTo>
                    <a:pt x="312" y="0"/>
                  </a:moveTo>
                  <a:lnTo>
                    <a:pt x="164" y="257"/>
                  </a:lnTo>
                  <a:lnTo>
                    <a:pt x="135" y="0"/>
                  </a:lnTo>
                  <a:lnTo>
                    <a:pt x="78" y="0"/>
                  </a:lnTo>
                  <a:lnTo>
                    <a:pt x="121" y="334"/>
                  </a:lnTo>
                  <a:lnTo>
                    <a:pt x="89" y="384"/>
                  </a:lnTo>
                  <a:cubicBezTo>
                    <a:pt x="72" y="411"/>
                    <a:pt x="62" y="417"/>
                    <a:pt x="37" y="417"/>
                  </a:cubicBezTo>
                  <a:cubicBezTo>
                    <a:pt x="32" y="417"/>
                    <a:pt x="27" y="417"/>
                    <a:pt x="10" y="414"/>
                  </a:cubicBezTo>
                  <a:lnTo>
                    <a:pt x="0" y="462"/>
                  </a:lnTo>
                  <a:cubicBezTo>
                    <a:pt x="12" y="468"/>
                    <a:pt x="19" y="469"/>
                    <a:pt x="32" y="469"/>
                  </a:cubicBezTo>
                  <a:cubicBezTo>
                    <a:pt x="76" y="469"/>
                    <a:pt x="108" y="447"/>
                    <a:pt x="135" y="400"/>
                  </a:cubicBezTo>
                  <a:lnTo>
                    <a:pt x="369" y="0"/>
                  </a:lnTo>
                  <a:lnTo>
                    <a:pt x="312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11"/>
            <p:cNvSpPr/>
            <p:nvPr/>
          </p:nvSpPr>
          <p:spPr>
            <a:xfrm>
              <a:off x="2835000" y="2426760"/>
              <a:ext cx="80280" cy="12240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80" y="159"/>
                    <a:pt x="148" y="177"/>
                  </a:cubicBezTo>
                  <a:lnTo>
                    <a:pt x="100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12"/>
            <p:cNvSpPr/>
            <p:nvPr/>
          </p:nvSpPr>
          <p:spPr>
            <a:xfrm>
              <a:off x="2931120" y="2458080"/>
              <a:ext cx="99000" cy="1299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50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60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9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7" y="39"/>
                    <a:pt x="250" y="65"/>
                    <a:pt x="250" y="109"/>
                  </a:cubicBezTo>
                  <a:cubicBezTo>
                    <a:pt x="250" y="137"/>
                    <a:pt x="241" y="168"/>
                    <a:pt x="227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3"/>
            <p:cNvSpPr/>
            <p:nvPr/>
          </p:nvSpPr>
          <p:spPr>
            <a:xfrm>
              <a:off x="3109680" y="2541960"/>
              <a:ext cx="103320" cy="103680"/>
            </a:xfrm>
            <a:custGeom>
              <a:avLst/>
              <a:gdLst/>
              <a:ahLst/>
              <a:rect l="l" t="t" r="r" b="b"/>
              <a:pathLst>
                <a:path w="307" h="308">
                  <a:moveTo>
                    <a:pt x="306" y="131"/>
                  </a:moveTo>
                  <a:lnTo>
                    <a:pt x="175" y="131"/>
                  </a:lnTo>
                  <a:lnTo>
                    <a:pt x="175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5" y="307"/>
                  </a:lnTo>
                  <a:lnTo>
                    <a:pt x="175" y="176"/>
                  </a:lnTo>
                  <a:lnTo>
                    <a:pt x="306" y="176"/>
                  </a:lnTo>
                  <a:lnTo>
                    <a:pt x="306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14"/>
            <p:cNvSpPr/>
            <p:nvPr/>
          </p:nvSpPr>
          <p:spPr>
            <a:xfrm>
              <a:off x="3288960" y="2531160"/>
              <a:ext cx="113040" cy="112320"/>
            </a:xfrm>
            <a:custGeom>
              <a:avLst/>
              <a:gdLst/>
              <a:ahLst/>
              <a:rect l="l" t="t" r="r" b="b"/>
              <a:pathLst>
                <a:path w="334" h="332">
                  <a:moveTo>
                    <a:pt x="333" y="0"/>
                  </a:moveTo>
                  <a:lnTo>
                    <a:pt x="85" y="0"/>
                  </a:lnTo>
                  <a:lnTo>
                    <a:pt x="75" y="46"/>
                  </a:lnTo>
                  <a:lnTo>
                    <a:pt x="262" y="46"/>
                  </a:lnTo>
                  <a:lnTo>
                    <a:pt x="11" y="285"/>
                  </a:lnTo>
                  <a:lnTo>
                    <a:pt x="0" y="331"/>
                  </a:lnTo>
                  <a:lnTo>
                    <a:pt x="271" y="331"/>
                  </a:lnTo>
                  <a:lnTo>
                    <a:pt x="279" y="286"/>
                  </a:lnTo>
                  <a:lnTo>
                    <a:pt x="73" y="286"/>
                  </a:lnTo>
                  <a:lnTo>
                    <a:pt x="321" y="47"/>
                  </a:lnTo>
                  <a:lnTo>
                    <a:pt x="333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15"/>
            <p:cNvSpPr/>
            <p:nvPr/>
          </p:nvSpPr>
          <p:spPr>
            <a:xfrm>
              <a:off x="3418200" y="2426760"/>
              <a:ext cx="79920" cy="122400"/>
            </a:xfrm>
            <a:custGeom>
              <a:avLst/>
              <a:gdLst/>
              <a:ahLst/>
              <a:rect l="l" t="t" r="r" b="b"/>
              <a:pathLst>
                <a:path w="242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5" y="186"/>
                    <a:pt x="241" y="150"/>
                    <a:pt x="241" y="106"/>
                  </a:cubicBezTo>
                  <a:cubicBezTo>
                    <a:pt x="241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4" y="52"/>
                    <a:pt x="97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79" y="159"/>
                    <a:pt x="146" y="177"/>
                  </a:cubicBezTo>
                  <a:lnTo>
                    <a:pt x="100" y="203"/>
                  </a:lnTo>
                  <a:cubicBezTo>
                    <a:pt x="25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16"/>
            <p:cNvSpPr/>
            <p:nvPr/>
          </p:nvSpPr>
          <p:spPr>
            <a:xfrm>
              <a:off x="3514320" y="2458080"/>
              <a:ext cx="99000" cy="1299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17"/>
            <p:cNvSpPr/>
            <p:nvPr/>
          </p:nvSpPr>
          <p:spPr>
            <a:xfrm>
              <a:off x="3713040" y="2504520"/>
              <a:ext cx="132480" cy="169920"/>
            </a:xfrm>
            <a:custGeom>
              <a:avLst/>
              <a:gdLst/>
              <a:ahLst/>
              <a:rect l="l" t="t" r="r" b="b"/>
              <a:pathLst>
                <a:path w="388" h="492">
                  <a:moveTo>
                    <a:pt x="376" y="28"/>
                  </a:moveTo>
                  <a:cubicBezTo>
                    <a:pt x="383" y="23"/>
                    <a:pt x="387" y="21"/>
                    <a:pt x="387" y="13"/>
                  </a:cubicBezTo>
                  <a:cubicBezTo>
                    <a:pt x="387" y="6"/>
                    <a:pt x="383" y="0"/>
                    <a:pt x="376" y="0"/>
                  </a:cubicBezTo>
                  <a:cubicBezTo>
                    <a:pt x="371" y="0"/>
                    <a:pt x="366" y="3"/>
                    <a:pt x="364" y="5"/>
                  </a:cubicBezTo>
                  <a:lnTo>
                    <a:pt x="13" y="170"/>
                  </a:lnTo>
                  <a:cubicBezTo>
                    <a:pt x="1" y="175"/>
                    <a:pt x="0" y="179"/>
                    <a:pt x="0" y="185"/>
                  </a:cubicBezTo>
                  <a:cubicBezTo>
                    <a:pt x="0" y="190"/>
                    <a:pt x="4" y="195"/>
                    <a:pt x="13" y="198"/>
                  </a:cubicBezTo>
                  <a:lnTo>
                    <a:pt x="364" y="363"/>
                  </a:lnTo>
                  <a:cubicBezTo>
                    <a:pt x="371" y="367"/>
                    <a:pt x="373" y="367"/>
                    <a:pt x="376" y="367"/>
                  </a:cubicBezTo>
                  <a:cubicBezTo>
                    <a:pt x="381" y="367"/>
                    <a:pt x="387" y="362"/>
                    <a:pt x="387" y="354"/>
                  </a:cubicBezTo>
                  <a:cubicBezTo>
                    <a:pt x="387" y="349"/>
                    <a:pt x="386" y="346"/>
                    <a:pt x="374" y="340"/>
                  </a:cubicBezTo>
                  <a:lnTo>
                    <a:pt x="43" y="185"/>
                  </a:lnTo>
                  <a:lnTo>
                    <a:pt x="376" y="28"/>
                  </a:lnTo>
                  <a:moveTo>
                    <a:pt x="366" y="491"/>
                  </a:moveTo>
                  <a:cubicBezTo>
                    <a:pt x="376" y="491"/>
                    <a:pt x="387" y="491"/>
                    <a:pt x="387" y="478"/>
                  </a:cubicBezTo>
                  <a:cubicBezTo>
                    <a:pt x="387" y="465"/>
                    <a:pt x="374" y="465"/>
                    <a:pt x="366" y="465"/>
                  </a:cubicBezTo>
                  <a:lnTo>
                    <a:pt x="23" y="465"/>
                  </a:lnTo>
                  <a:cubicBezTo>
                    <a:pt x="13" y="465"/>
                    <a:pt x="0" y="465"/>
                    <a:pt x="0" y="478"/>
                  </a:cubicBezTo>
                  <a:cubicBezTo>
                    <a:pt x="0" y="491"/>
                    <a:pt x="11" y="491"/>
                    <a:pt x="21" y="491"/>
                  </a:cubicBezTo>
                  <a:lnTo>
                    <a:pt x="366" y="49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18"/>
            <p:cNvSpPr/>
            <p:nvPr/>
          </p:nvSpPr>
          <p:spPr>
            <a:xfrm>
              <a:off x="3955680" y="2484360"/>
              <a:ext cx="146880" cy="159120"/>
            </a:xfrm>
            <a:custGeom>
              <a:avLst/>
              <a:gdLst/>
              <a:ahLst/>
              <a:rect l="l" t="t" r="r" b="b"/>
              <a:pathLst>
                <a:path w="428" h="462">
                  <a:moveTo>
                    <a:pt x="102" y="262"/>
                  </a:moveTo>
                  <a:lnTo>
                    <a:pt x="253" y="262"/>
                  </a:lnTo>
                  <a:cubicBezTo>
                    <a:pt x="293" y="262"/>
                    <a:pt x="316" y="279"/>
                    <a:pt x="316" y="310"/>
                  </a:cubicBezTo>
                  <a:cubicBezTo>
                    <a:pt x="316" y="321"/>
                    <a:pt x="315" y="334"/>
                    <a:pt x="311" y="347"/>
                  </a:cubicBezTo>
                  <a:cubicBezTo>
                    <a:pt x="296" y="410"/>
                    <a:pt x="296" y="410"/>
                    <a:pt x="296" y="431"/>
                  </a:cubicBezTo>
                  <a:cubicBezTo>
                    <a:pt x="296" y="441"/>
                    <a:pt x="296" y="448"/>
                    <a:pt x="299" y="461"/>
                  </a:cubicBezTo>
                  <a:lnTo>
                    <a:pt x="370" y="461"/>
                  </a:lnTo>
                  <a:lnTo>
                    <a:pt x="374" y="446"/>
                  </a:lnTo>
                  <a:cubicBezTo>
                    <a:pt x="365" y="439"/>
                    <a:pt x="360" y="426"/>
                    <a:pt x="360" y="413"/>
                  </a:cubicBezTo>
                  <a:cubicBezTo>
                    <a:pt x="360" y="405"/>
                    <a:pt x="361" y="395"/>
                    <a:pt x="364" y="382"/>
                  </a:cubicBezTo>
                  <a:cubicBezTo>
                    <a:pt x="373" y="338"/>
                    <a:pt x="377" y="305"/>
                    <a:pt x="377" y="294"/>
                  </a:cubicBezTo>
                  <a:cubicBezTo>
                    <a:pt x="377" y="266"/>
                    <a:pt x="368" y="254"/>
                    <a:pt x="339" y="233"/>
                  </a:cubicBezTo>
                  <a:cubicBezTo>
                    <a:pt x="364" y="219"/>
                    <a:pt x="374" y="213"/>
                    <a:pt x="386" y="202"/>
                  </a:cubicBezTo>
                  <a:cubicBezTo>
                    <a:pt x="410" y="179"/>
                    <a:pt x="427" y="137"/>
                    <a:pt x="427" y="98"/>
                  </a:cubicBezTo>
                  <a:cubicBezTo>
                    <a:pt x="427" y="30"/>
                    <a:pt x="391" y="0"/>
                    <a:pt x="311" y="0"/>
                  </a:cubicBezTo>
                  <a:lnTo>
                    <a:pt x="98" y="0"/>
                  </a:lnTo>
                  <a:lnTo>
                    <a:pt x="0" y="461"/>
                  </a:lnTo>
                  <a:lnTo>
                    <a:pt x="59" y="461"/>
                  </a:lnTo>
                  <a:lnTo>
                    <a:pt x="102" y="262"/>
                  </a:lnTo>
                  <a:moveTo>
                    <a:pt x="112" y="210"/>
                  </a:moveTo>
                  <a:lnTo>
                    <a:pt x="147" y="52"/>
                  </a:lnTo>
                  <a:lnTo>
                    <a:pt x="292" y="52"/>
                  </a:lnTo>
                  <a:cubicBezTo>
                    <a:pt x="325" y="52"/>
                    <a:pt x="342" y="56"/>
                    <a:pt x="354" y="69"/>
                  </a:cubicBezTo>
                  <a:cubicBezTo>
                    <a:pt x="362" y="78"/>
                    <a:pt x="367" y="94"/>
                    <a:pt x="367" y="108"/>
                  </a:cubicBezTo>
                  <a:cubicBezTo>
                    <a:pt x="367" y="131"/>
                    <a:pt x="358" y="160"/>
                    <a:pt x="344" y="177"/>
                  </a:cubicBezTo>
                  <a:cubicBezTo>
                    <a:pt x="325" y="200"/>
                    <a:pt x="299" y="210"/>
                    <a:pt x="259" y="210"/>
                  </a:cubicBezTo>
                  <a:lnTo>
                    <a:pt x="112" y="21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19"/>
            <p:cNvSpPr/>
            <p:nvPr/>
          </p:nvSpPr>
          <p:spPr>
            <a:xfrm>
              <a:off x="4116600" y="2426760"/>
              <a:ext cx="80280" cy="12240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1" y="316"/>
                  </a:lnTo>
                  <a:cubicBezTo>
                    <a:pt x="55" y="285"/>
                    <a:pt x="71" y="267"/>
                    <a:pt x="116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1" y="48"/>
                    <a:pt x="209" y="29"/>
                  </a:cubicBezTo>
                  <a:cubicBezTo>
                    <a:pt x="188" y="9"/>
                    <a:pt x="162" y="0"/>
                    <a:pt x="127" y="0"/>
                  </a:cubicBezTo>
                  <a:cubicBezTo>
                    <a:pt x="81" y="0"/>
                    <a:pt x="48" y="16"/>
                    <a:pt x="28" y="47"/>
                  </a:cubicBezTo>
                  <a:cubicBezTo>
                    <a:pt x="15" y="67"/>
                    <a:pt x="9" y="88"/>
                    <a:pt x="9" y="124"/>
                  </a:cubicBezTo>
                  <a:lnTo>
                    <a:pt x="54" y="124"/>
                  </a:lnTo>
                  <a:cubicBezTo>
                    <a:pt x="55" y="101"/>
                    <a:pt x="58" y="85"/>
                    <a:pt x="64" y="74"/>
                  </a:cubicBezTo>
                  <a:cubicBezTo>
                    <a:pt x="75" y="52"/>
                    <a:pt x="98" y="39"/>
                    <a:pt x="126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9" y="177"/>
                  </a:cubicBezTo>
                  <a:lnTo>
                    <a:pt x="101" y="203"/>
                  </a:lnTo>
                  <a:cubicBezTo>
                    <a:pt x="26" y="247"/>
                    <a:pt x="5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20"/>
            <p:cNvSpPr/>
            <p:nvPr/>
          </p:nvSpPr>
          <p:spPr>
            <a:xfrm>
              <a:off x="4213080" y="2458080"/>
              <a:ext cx="99000" cy="1299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3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" name="CustomShape 21"/>
          <p:cNvSpPr/>
          <p:nvPr/>
        </p:nvSpPr>
        <p:spPr>
          <a:xfrm>
            <a:off x="1213200" y="767520"/>
            <a:ext cx="392472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Size, Size-Distribution,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Electron / Nuclear Density Profile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22"/>
          <p:cNvSpPr/>
          <p:nvPr/>
        </p:nvSpPr>
        <p:spPr>
          <a:xfrm>
            <a:off x="457200" y="1859040"/>
            <a:ext cx="5387760" cy="73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Superball: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continuously transition sphere </a:t>
            </a:r>
            <a:r>
              <a:rPr b="0" lang="en-US" sz="2800" spc="-1" strike="noStrike">
                <a:solidFill>
                  <a:srgbClr val="2b586c"/>
                </a:solidFill>
                <a:latin typeface="Arial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cube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6253920" y="3543840"/>
            <a:ext cx="2689920" cy="2278440"/>
          </a:xfrm>
          <a:prstGeom prst="rect">
            <a:avLst/>
          </a:prstGeom>
          <a:ln>
            <a:noFill/>
          </a:ln>
        </p:spPr>
      </p:pic>
      <p:sp>
        <p:nvSpPr>
          <p:cNvPr id="183" name="CustomShape 23"/>
          <p:cNvSpPr/>
          <p:nvPr/>
        </p:nvSpPr>
        <p:spPr>
          <a:xfrm>
            <a:off x="1963440" y="4636800"/>
            <a:ext cx="501840" cy="423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4"/>
          <p:cNvSpPr/>
          <p:nvPr/>
        </p:nvSpPr>
        <p:spPr>
          <a:xfrm>
            <a:off x="2468880" y="3772800"/>
            <a:ext cx="1304280" cy="860760"/>
          </a:xfrm>
          <a:custGeom>
            <a:avLst/>
            <a:gdLst/>
            <a:ahLst/>
            <a:rect l="l" t="t" r="r" b="b"/>
            <a:pathLst>
              <a:path w="3713" h="2351">
                <a:moveTo>
                  <a:pt x="0" y="2350"/>
                </a:moveTo>
                <a:lnTo>
                  <a:pt x="3712" y="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5"/>
          <p:cNvSpPr/>
          <p:nvPr/>
        </p:nvSpPr>
        <p:spPr>
          <a:xfrm>
            <a:off x="2468880" y="5063760"/>
            <a:ext cx="1304280" cy="576000"/>
          </a:xfrm>
          <a:custGeom>
            <a:avLst/>
            <a:gdLst/>
            <a:ahLst/>
            <a:rect l="l" t="t" r="r" b="b"/>
            <a:pathLst>
              <a:path w="3811" h="1683">
                <a:moveTo>
                  <a:pt x="0" y="0"/>
                </a:moveTo>
                <a:lnTo>
                  <a:pt x="3810" y="1682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" descr=""/>
          <p:cNvPicPr/>
          <p:nvPr/>
        </p:nvPicPr>
        <p:blipFill>
          <a:blip r:embed="rId3"/>
          <a:srcRect l="33987" t="16240" r="34383" b="16791"/>
          <a:stretch/>
        </p:blipFill>
        <p:spPr>
          <a:xfrm>
            <a:off x="1312560" y="1737360"/>
            <a:ext cx="1304280" cy="136836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4"/>
          <a:srcRect l="27479" t="6085" r="27991" b="5183"/>
          <a:stretch/>
        </p:blipFill>
        <p:spPr>
          <a:xfrm>
            <a:off x="3822120" y="1737360"/>
            <a:ext cx="1386720" cy="136836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5"/>
          <a:stretch/>
        </p:blipFill>
        <p:spPr>
          <a:xfrm>
            <a:off x="274320" y="374904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6"/>
          <a:stretch/>
        </p:blipFill>
        <p:spPr>
          <a:xfrm>
            <a:off x="274320" y="374904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7"/>
          <a:stretch/>
        </p:blipFill>
        <p:spPr>
          <a:xfrm>
            <a:off x="3749040" y="374904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8"/>
          <a:stretch/>
        </p:blipFill>
        <p:spPr>
          <a:xfrm>
            <a:off x="3749040" y="374904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9"/>
          <a:stretch/>
        </p:blipFill>
        <p:spPr>
          <a:xfrm>
            <a:off x="3291840" y="3749040"/>
            <a:ext cx="2695320" cy="228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Individual Nanoparticle Magnetism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160200" y="821880"/>
            <a:ext cx="8885160" cy="5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Macroscopic magnetization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60200" y="3701880"/>
            <a:ext cx="8885160" cy="5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Individual nanoparticle spin-density profile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82880" y="1371600"/>
            <a:ext cx="2693880" cy="228240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3200400" y="1371600"/>
            <a:ext cx="2693880" cy="228240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3200400" y="1371600"/>
            <a:ext cx="2693880" cy="22824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182880" y="1371600"/>
            <a:ext cx="2693880" cy="228240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5"/>
          <a:stretch/>
        </p:blipFill>
        <p:spPr>
          <a:xfrm>
            <a:off x="6433920" y="2602800"/>
            <a:ext cx="2558160" cy="219924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6"/>
          <a:stretch/>
        </p:blipFill>
        <p:spPr>
          <a:xfrm>
            <a:off x="3223440" y="4114800"/>
            <a:ext cx="2695320" cy="228384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7"/>
          <a:stretch/>
        </p:blipFill>
        <p:spPr>
          <a:xfrm>
            <a:off x="156240" y="4114800"/>
            <a:ext cx="2695320" cy="228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85440" y="-94680"/>
            <a:ext cx="77612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Self-Assembly of Long-Range Ordered Monolayers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60200" y="6491160"/>
            <a:ext cx="4381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60200" y="821880"/>
            <a:ext cx="8519400" cy="40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0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Monolayer Preparation by Drop Casting Organic Solvent + Co-Solvent Dispersion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rcRect l="11331" t="0" r="0" b="0"/>
          <a:stretch/>
        </p:blipFill>
        <p:spPr>
          <a:xfrm>
            <a:off x="5837040" y="3837960"/>
            <a:ext cx="2382120" cy="227664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rcRect l="10503" t="0" r="0" b="0"/>
          <a:stretch/>
        </p:blipFill>
        <p:spPr>
          <a:xfrm>
            <a:off x="3436560" y="3837960"/>
            <a:ext cx="2404440" cy="227664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776520" y="3837960"/>
            <a:ext cx="2688120" cy="22766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4"/>
          <a:stretch/>
        </p:blipFill>
        <p:spPr>
          <a:xfrm>
            <a:off x="457560" y="914400"/>
            <a:ext cx="5387400" cy="1135440"/>
          </a:xfrm>
          <a:prstGeom prst="rect">
            <a:avLst/>
          </a:prstGeom>
          <a:ln>
            <a:noFill/>
          </a:ln>
        </p:spPr>
      </p:pic>
      <p:sp>
        <p:nvSpPr>
          <p:cNvPr id="211" name="CustomShape 4"/>
          <p:cNvSpPr/>
          <p:nvPr/>
        </p:nvSpPr>
        <p:spPr>
          <a:xfrm>
            <a:off x="2745720" y="2093040"/>
            <a:ext cx="904680" cy="2188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5"/>
          <p:cNvSpPr/>
          <p:nvPr/>
        </p:nvSpPr>
        <p:spPr>
          <a:xfrm>
            <a:off x="923760" y="2286000"/>
            <a:ext cx="4570200" cy="3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controlled evaporation-driven self-assembly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457200" y="3167280"/>
            <a:ext cx="8130960" cy="3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GISAXS study: variation of alkanes as solvent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1463040" y="3513600"/>
            <a:ext cx="6667920" cy="3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-pentane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-hexane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-heptane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5"/>
          <a:stretch/>
        </p:blipFill>
        <p:spPr>
          <a:xfrm>
            <a:off x="5867640" y="3840480"/>
            <a:ext cx="2328840" cy="200880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6"/>
          <a:stretch/>
        </p:blipFill>
        <p:spPr>
          <a:xfrm>
            <a:off x="3484080" y="3840480"/>
            <a:ext cx="2328840" cy="200880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7"/>
          <a:stretch/>
        </p:blipFill>
        <p:spPr>
          <a:xfrm>
            <a:off x="1097280" y="3840480"/>
            <a:ext cx="2347200" cy="200880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8"/>
          <a:stretch/>
        </p:blipFill>
        <p:spPr>
          <a:xfrm>
            <a:off x="6202080" y="1136880"/>
            <a:ext cx="2688480" cy="227700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9"/>
          <a:stretch/>
        </p:blipFill>
        <p:spPr>
          <a:xfrm>
            <a:off x="5029200" y="3839400"/>
            <a:ext cx="2289240" cy="22892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10"/>
          <a:srcRect l="13668" t="0" r="0" b="0"/>
          <a:stretch/>
        </p:blipFill>
        <p:spPr>
          <a:xfrm>
            <a:off x="2139840" y="3837960"/>
            <a:ext cx="2291400" cy="228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3008</TotalTime>
  <Application>LibreOffice/6.0.7.3$Linux_X86_64 LibreOffice_project/00m0$Build-3</Application>
  <Company>Universität zu Köln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2017-04-11T15:02:11Z</dcterms:created>
  <dc:creator>debora schiffer</dc:creator>
  <dc:description/>
  <dc:language>en-US</dc:language>
  <cp:lastModifiedBy>Dominique Dresen</cp:lastModifiedBy>
  <dcterms:modified xsi:type="dcterms:W3CDTF">2019-03-25T11:34:15Z</dcterms:modified>
  <cp:revision>204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Universität zu Köln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  <property fmtid="{D5CDD505-2E9C-101B-9397-08002B2CF9AE}" pid="13" name="TexMathsIgnorePreamble">
    <vt:lpwstr>FALSE</vt:lpwstr>
  </property>
  <property fmtid="{D5CDD505-2E9C-101B-9397-08002B2CF9AE}" pid="14" name="TexMathsPreamble">
    <vt:lpwstr>% XeLaTex Compiler§§%\usepackage{fontspec}§%\usepackage{unicode-math}§%\usepackage[usenames]{color}§§\renewcommand{\familydefault}{\sfdefault}§\usepackage{textcomp}§\usepackage{siunitx}§§\usepackage{helvet}§\usepackage[italic]{mathastext}§\usepackage{isomath}§\usepackage[T1]{fontenc}§\usepackage[utf8]{inputenc}§§\usepackage{amsmath}§\usepackage{amssymb}§\usepackage{chemformula}§\usepackage{mhchem}§% Uncomment these lines for alternative fonts§%\setmainfont{FreeSerif}§%\setmathfont{FreeSerif}§§% Uncomment this line for sans-serif maths font§%\everymath{\mathsf{\xdef\mysf{\mathgroup\the\mathgroup\relax}}\mysf}§§§% Uncomment these lines for colored equations§% Be careful, background color breaks transparency!§%\definecolor{fgcolor}{RGB}{0,0,255}§%\definecolor{bgcolor}{RGB}{255,0,0}§%\pagecolor{bgcolor}\color{fgcolor}§</vt:lpwstr>
  </property>
</Properties>
</file>